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88" r:id="rId7"/>
    <p:sldId id="263" r:id="rId8"/>
    <p:sldId id="266" r:id="rId9"/>
    <p:sldId id="264" r:id="rId10"/>
    <p:sldId id="265" r:id="rId11"/>
    <p:sldId id="286" r:id="rId12"/>
    <p:sldId id="267" r:id="rId13"/>
    <p:sldId id="268" r:id="rId14"/>
    <p:sldId id="273" r:id="rId15"/>
    <p:sldId id="275" r:id="rId16"/>
    <p:sldId id="276" r:id="rId17"/>
    <p:sldId id="277" r:id="rId18"/>
    <p:sldId id="278" r:id="rId19"/>
    <p:sldId id="281" r:id="rId20"/>
    <p:sldId id="279" r:id="rId21"/>
    <p:sldId id="280" r:id="rId22"/>
    <p:sldId id="282" r:id="rId23"/>
    <p:sldId id="283" r:id="rId24"/>
    <p:sldId id="290" r:id="rId25"/>
    <p:sldId id="284" r:id="rId26"/>
    <p:sldId id="285" r:id="rId27"/>
    <p:sldId id="289" r:id="rId28"/>
    <p:sldId id="271" r:id="rId29"/>
    <p:sldId id="272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4DE93-A3EA-4280-8C97-2B9076ABD576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8AD97-4683-463D-80AB-362A2803E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99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5299-BDF1-45A9-8158-4B6874D98EDC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E773-1D4F-4A9E-9279-E485EB59C2B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994" y="6324600"/>
            <a:ext cx="625893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00342"/>
            <a:ext cx="1368413" cy="44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786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5299-BDF1-45A9-8158-4B6874D98EDC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E773-1D4F-4A9E-9279-E485EB59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95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5299-BDF1-45A9-8158-4B6874D98EDC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E773-1D4F-4A9E-9279-E485EB59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58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E773-1D4F-4A9E-9279-E485EB59C2B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994" y="6324600"/>
            <a:ext cx="625893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" y="6298605"/>
            <a:ext cx="1368413" cy="44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50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5299-BDF1-45A9-8158-4B6874D98EDC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E773-1D4F-4A9E-9279-E485EB59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04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5299-BDF1-45A9-8158-4B6874D98EDC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E773-1D4F-4A9E-9279-E485EB59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60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5299-BDF1-45A9-8158-4B6874D98EDC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E773-1D4F-4A9E-9279-E485EB59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52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5299-BDF1-45A9-8158-4B6874D98EDC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E773-1D4F-4A9E-9279-E485EB59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07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994" y="6324600"/>
            <a:ext cx="625893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" y="6298605"/>
            <a:ext cx="1368413" cy="44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9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5299-BDF1-45A9-8158-4B6874D98EDC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E773-1D4F-4A9E-9279-E485EB59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50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5299-BDF1-45A9-8158-4B6874D98EDC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E773-1D4F-4A9E-9279-E485EB59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74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65299-BDF1-45A9-8158-4B6874D98EDC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E773-1D4F-4A9E-9279-E485EB59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46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Learning in the agora: </a:t>
            </a:r>
            <a:r>
              <a:rPr lang="en-GB" b="1" dirty="0"/>
              <a:t>the new engagement agenda in science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Frans Berkhout</a:t>
            </a:r>
          </a:p>
          <a:p>
            <a:r>
              <a:rPr lang="en-GB" dirty="0" smtClean="0"/>
              <a:t>King’s College London</a:t>
            </a:r>
          </a:p>
          <a:p>
            <a:r>
              <a:rPr lang="en-GB" dirty="0"/>
              <a:t>a</a:t>
            </a:r>
            <a:r>
              <a:rPr lang="en-GB" dirty="0" smtClean="0"/>
              <a:t>nd</a:t>
            </a:r>
          </a:p>
          <a:p>
            <a:r>
              <a:rPr lang="en-GB" dirty="0" smtClean="0"/>
              <a:t>Future Earth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763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Co-production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‘…the collaborative process of bringing a plurality of knowledge sources and types together to address a defined problem and build an integrated or systems-oriented understanding of that problem.’ </a:t>
            </a:r>
            <a:endParaRPr lang="en-GB" dirty="0" smtClean="0"/>
          </a:p>
          <a:p>
            <a:pPr marL="0" indent="0" algn="r">
              <a:buNone/>
            </a:pPr>
            <a:r>
              <a:rPr lang="en-GB" dirty="0" err="1" smtClean="0"/>
              <a:t>Armitage</a:t>
            </a:r>
            <a:r>
              <a:rPr lang="en-GB" dirty="0" smtClean="0"/>
              <a:t> et al. (2011)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42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Phases in co-production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Joint problem-framing</a:t>
            </a:r>
          </a:p>
          <a:p>
            <a:r>
              <a:rPr lang="en-GB" dirty="0" smtClean="0"/>
              <a:t>Integration in knowledge production</a:t>
            </a:r>
          </a:p>
          <a:p>
            <a:r>
              <a:rPr lang="en-GB" dirty="0" smtClean="0"/>
              <a:t>Collaborative experimenting and learning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953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84109"/>
            <a:ext cx="8522184" cy="55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084168" y="5791886"/>
            <a:ext cx="2232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Source: </a:t>
            </a:r>
            <a:r>
              <a:rPr lang="en-GB" sz="1400" dirty="0" err="1" smtClean="0"/>
              <a:t>Mauser</a:t>
            </a:r>
            <a:r>
              <a:rPr lang="en-GB" sz="1400" dirty="0" smtClean="0"/>
              <a:t> et al., 2013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56912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Framing </a:t>
            </a:r>
            <a:r>
              <a:rPr lang="en-GB" dirty="0" err="1" smtClean="0"/>
              <a:t>agoras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Plurality (inclusivity, who?)</a:t>
            </a:r>
          </a:p>
          <a:p>
            <a:r>
              <a:rPr lang="en-GB" dirty="0" smtClean="0"/>
              <a:t>Positioning (expertise, power)</a:t>
            </a:r>
          </a:p>
          <a:p>
            <a:r>
              <a:rPr lang="en-GB" dirty="0" smtClean="0"/>
              <a:t>Competences (the how of engagement)</a:t>
            </a:r>
          </a:p>
          <a:p>
            <a:r>
              <a:rPr lang="en-GB" dirty="0"/>
              <a:t>Incentives (benefits and costs to actors)</a:t>
            </a:r>
          </a:p>
          <a:p>
            <a:r>
              <a:rPr lang="en-GB" dirty="0" smtClean="0"/>
              <a:t>Arrangements (experiments, mediating relationships across boundaries)</a:t>
            </a:r>
          </a:p>
          <a:p>
            <a:r>
              <a:rPr lang="en-GB" dirty="0" smtClean="0"/>
              <a:t>Valuing outcomes (metrics, measurement)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02819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Pioneers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Agricultural extension</a:t>
            </a:r>
          </a:p>
          <a:p>
            <a:r>
              <a:rPr lang="en-GB" dirty="0" smtClean="0"/>
              <a:t>Development studies</a:t>
            </a:r>
          </a:p>
          <a:p>
            <a:r>
              <a:rPr lang="en-GB" dirty="0" smtClean="0"/>
              <a:t>(Translational) medicine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278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02" y="333376"/>
            <a:ext cx="8065591" cy="791369"/>
          </a:xfrm>
        </p:spPr>
        <p:txBody>
          <a:bodyPr>
            <a:normAutofit/>
          </a:bodyPr>
          <a:lstStyle/>
          <a:p>
            <a:pPr lvl="0" algn="ctr"/>
            <a:r>
              <a:rPr lang="fr-FR" dirty="0" smtClean="0"/>
              <a:t>Future Earth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1912" lvl="1" indent="0">
              <a:spcBef>
                <a:spcPts val="600"/>
              </a:spcBef>
              <a:spcAft>
                <a:spcPts val="540"/>
              </a:spcAft>
              <a:buNone/>
              <a:defRPr/>
            </a:pPr>
            <a:r>
              <a:rPr lang="en-US" sz="3600" dirty="0">
                <a:latin typeface="Calibri" pitchFamily="34" charset="0"/>
              </a:rPr>
              <a:t>A </a:t>
            </a:r>
            <a:r>
              <a:rPr lang="en-US" sz="3600" b="1" dirty="0">
                <a:latin typeface="Calibri" pitchFamily="34" charset="0"/>
              </a:rPr>
              <a:t>global platform  </a:t>
            </a:r>
            <a:r>
              <a:rPr lang="en-US" sz="3600" dirty="0">
                <a:latin typeface="Calibri" pitchFamily="34" charset="0"/>
              </a:rPr>
              <a:t>for international scientific collaboration</a:t>
            </a:r>
          </a:p>
          <a:p>
            <a:pPr marL="673209" lvl="1" indent="-411297">
              <a:spcBef>
                <a:spcPts val="600"/>
              </a:spcBef>
              <a:buClr>
                <a:srgbClr val="009EFF"/>
              </a:buClr>
              <a:defRPr/>
            </a:pPr>
            <a:r>
              <a:rPr lang="en-US" sz="2900" dirty="0">
                <a:latin typeface="Calibri" pitchFamily="34" charset="0"/>
              </a:rPr>
              <a:t>Enables </a:t>
            </a:r>
            <a:r>
              <a:rPr lang="en-US" sz="2900" b="1" dirty="0">
                <a:latin typeface="Calibri" pitchFamily="34" charset="0"/>
              </a:rPr>
              <a:t>integrated research </a:t>
            </a:r>
            <a:r>
              <a:rPr lang="en-US" sz="2900" dirty="0">
                <a:latin typeface="Calibri" pitchFamily="34" charset="0"/>
              </a:rPr>
              <a:t>on grand challenges and transformations to sustainability </a:t>
            </a:r>
          </a:p>
          <a:p>
            <a:pPr marL="673209" lvl="1" indent="-411297">
              <a:buClr>
                <a:srgbClr val="009EFF"/>
              </a:buClr>
            </a:pPr>
            <a:r>
              <a:rPr lang="en-US" sz="2900" dirty="0" smtClean="0">
                <a:latin typeface="Calibri" pitchFamily="34" charset="0"/>
              </a:rPr>
              <a:t>Strengthens </a:t>
            </a:r>
            <a:r>
              <a:rPr lang="en-US" sz="2900" dirty="0">
                <a:latin typeface="Calibri" pitchFamily="34" charset="0"/>
              </a:rPr>
              <a:t>global </a:t>
            </a:r>
            <a:r>
              <a:rPr lang="en-US" sz="2900" b="1" dirty="0">
                <a:latin typeface="Calibri" pitchFamily="34" charset="0"/>
              </a:rPr>
              <a:t>partnerships</a:t>
            </a:r>
            <a:r>
              <a:rPr lang="en-US" sz="2900" dirty="0">
                <a:latin typeface="Calibri" pitchFamily="34" charset="0"/>
              </a:rPr>
              <a:t> between researchers, funders and partners of research</a:t>
            </a:r>
          </a:p>
          <a:p>
            <a:pPr marL="673209" lvl="1" indent="-411297">
              <a:buClr>
                <a:srgbClr val="009EFF"/>
              </a:buClr>
            </a:pPr>
            <a:r>
              <a:rPr lang="en-US" sz="2900" b="1" dirty="0" smtClean="0">
                <a:latin typeface="Calibri" pitchFamily="34" charset="0"/>
              </a:rPr>
              <a:t>Communicates</a:t>
            </a:r>
            <a:r>
              <a:rPr lang="en-US" sz="2900" dirty="0" smtClean="0">
                <a:latin typeface="Calibri" pitchFamily="34" charset="0"/>
              </a:rPr>
              <a:t> </a:t>
            </a:r>
            <a:r>
              <a:rPr lang="en-US" sz="2900" dirty="0">
                <a:latin typeface="Calibri" pitchFamily="34" charset="0"/>
              </a:rPr>
              <a:t>science to society and society to science</a:t>
            </a:r>
          </a:p>
        </p:txBody>
      </p:sp>
    </p:spTree>
    <p:extLst>
      <p:ext uri="{BB962C8B-B14F-4D97-AF65-F5344CB8AC3E}">
        <p14:creationId xmlns:p14="http://schemas.microsoft.com/office/powerpoint/2010/main" val="17955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0" y="325788"/>
            <a:ext cx="8065591" cy="791369"/>
          </a:xfrm>
        </p:spPr>
        <p:txBody>
          <a:bodyPr>
            <a:noAutofit/>
          </a:bodyPr>
          <a:lstStyle/>
          <a:p>
            <a:pPr algn="ctr"/>
            <a:r>
              <a:rPr lang="en-GB" sz="5400" dirty="0" smtClean="0"/>
              <a:t>Objective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ea typeface="ＭＳ Ｐゴシック" pitchFamily="34" charset="-128"/>
                <a:cs typeface="Gotham Book" pitchFamily="50" charset="0"/>
              </a:rPr>
              <a:t>To </a:t>
            </a:r>
            <a:r>
              <a:rPr lang="en-US" sz="3600" b="1" dirty="0">
                <a:ea typeface="ＭＳ Ｐゴシック" pitchFamily="34" charset="-128"/>
                <a:cs typeface="Gotham Book" pitchFamily="50" charset="0"/>
              </a:rPr>
              <a:t>build</a:t>
            </a:r>
            <a:r>
              <a:rPr lang="en-US" sz="3600" dirty="0">
                <a:ea typeface="ＭＳ Ｐゴシック" pitchFamily="34" charset="-128"/>
                <a:cs typeface="Gotham Book" pitchFamily="50" charset="0"/>
              </a:rPr>
              <a:t> the </a:t>
            </a:r>
            <a:r>
              <a:rPr lang="en-US" sz="3600" b="1" dirty="0">
                <a:ea typeface="ＭＳ Ｐゴシック" pitchFamily="34" charset="-128"/>
                <a:cs typeface="Gotham Book" pitchFamily="50" charset="0"/>
              </a:rPr>
              <a:t>knowledge</a:t>
            </a:r>
            <a:r>
              <a:rPr lang="en-US" sz="3600" dirty="0">
                <a:ea typeface="ＭＳ Ｐゴシック" pitchFamily="34" charset="-128"/>
                <a:cs typeface="Gotham Book" pitchFamily="50" charset="0"/>
              </a:rPr>
              <a:t> required for </a:t>
            </a:r>
            <a:r>
              <a:rPr lang="en-US" sz="3600" b="1" dirty="0">
                <a:ea typeface="ＭＳ Ｐゴシック" pitchFamily="34" charset="-128"/>
                <a:cs typeface="Gotham Book" pitchFamily="50" charset="0"/>
              </a:rPr>
              <a:t>societies</a:t>
            </a:r>
            <a:r>
              <a:rPr lang="en-US" sz="3600" dirty="0">
                <a:ea typeface="ＭＳ Ｐゴシック" pitchFamily="34" charset="-128"/>
                <a:cs typeface="Gotham Book" pitchFamily="50" charset="0"/>
              </a:rPr>
              <a:t> in the world to face </a:t>
            </a:r>
            <a:r>
              <a:rPr lang="en-US" sz="3600" b="1" dirty="0">
                <a:ea typeface="ＭＳ Ｐゴシック" pitchFamily="34" charset="-128"/>
                <a:cs typeface="Gotham Book" pitchFamily="50" charset="0"/>
              </a:rPr>
              <a:t>risks</a:t>
            </a:r>
            <a:r>
              <a:rPr lang="en-US" sz="3600" dirty="0">
                <a:ea typeface="ＭＳ Ｐゴシック" pitchFamily="34" charset="-128"/>
                <a:cs typeface="Gotham Book" pitchFamily="50" charset="0"/>
              </a:rPr>
              <a:t> posed by global environmental change and to seize </a:t>
            </a:r>
            <a:r>
              <a:rPr lang="en-US" sz="3600" b="1" dirty="0">
                <a:ea typeface="ＭＳ Ｐゴシック" pitchFamily="34" charset="-128"/>
                <a:cs typeface="Gotham Book" pitchFamily="50" charset="0"/>
              </a:rPr>
              <a:t>opportunities</a:t>
            </a:r>
            <a:r>
              <a:rPr lang="en-US" sz="3600" dirty="0">
                <a:ea typeface="ＭＳ Ｐゴシック" pitchFamily="34" charset="-128"/>
                <a:cs typeface="Gotham Book" pitchFamily="50" charset="0"/>
              </a:rPr>
              <a:t> in a </a:t>
            </a:r>
            <a:r>
              <a:rPr lang="en-US" sz="3600" b="1" dirty="0">
                <a:ea typeface="ＭＳ Ｐゴシック" pitchFamily="34" charset="-128"/>
                <a:cs typeface="Gotham Book" pitchFamily="50" charset="0"/>
              </a:rPr>
              <a:t>transition</a:t>
            </a:r>
            <a:r>
              <a:rPr lang="en-US" sz="3600" dirty="0">
                <a:ea typeface="ＭＳ Ｐゴシック" pitchFamily="34" charset="-128"/>
                <a:cs typeface="Gotham Book" pitchFamily="50" charset="0"/>
              </a:rPr>
              <a:t> to global sustainability </a:t>
            </a:r>
            <a:endParaRPr lang="sv-SE" sz="3600" dirty="0">
              <a:ea typeface="ＭＳ Ｐゴシック" pitchFamily="34" charset="-128"/>
              <a:cs typeface="Gotham Book" pitchFamily="50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0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800" y="341287"/>
            <a:ext cx="8065591" cy="791369"/>
          </a:xfrm>
        </p:spPr>
        <p:txBody>
          <a:bodyPr>
            <a:noAutofit/>
          </a:bodyPr>
          <a:lstStyle/>
          <a:p>
            <a:pPr algn="ctr"/>
            <a:r>
              <a:rPr lang="en-GB" sz="5400" dirty="0"/>
              <a:t>Two key aims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solidFill>
                <a:schemeClr val="tx1"/>
              </a:solidFill>
            </a:endParaRPr>
          </a:p>
          <a:p>
            <a:pPr marL="342867" indent="-342867"/>
            <a:r>
              <a:rPr lang="en-GB" sz="4000" dirty="0" smtClean="0">
                <a:latin typeface="Calibri" pitchFamily="34" charset="0"/>
              </a:rPr>
              <a:t>Scientific </a:t>
            </a:r>
            <a:r>
              <a:rPr lang="en-GB" sz="4000" dirty="0">
                <a:latin typeface="Calibri" pitchFamily="34" charset="0"/>
              </a:rPr>
              <a:t>integration</a:t>
            </a:r>
          </a:p>
          <a:p>
            <a:pPr marL="342867" indent="-342867"/>
            <a:r>
              <a:rPr lang="en-GB" sz="4000" dirty="0" smtClean="0">
                <a:latin typeface="Calibri" pitchFamily="34" charset="0"/>
              </a:rPr>
              <a:t>Joint knowledge production</a:t>
            </a:r>
            <a:endParaRPr lang="en-GB" sz="4000" dirty="0">
              <a:latin typeface="Calibri" pitchFamily="34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4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900" dirty="0"/>
              <a:t>An integrated programme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87625" y="1268760"/>
            <a:ext cx="6733058" cy="4927421"/>
            <a:chOff x="1474836" y="920406"/>
            <a:chExt cx="7646249" cy="615691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836" y="920406"/>
              <a:ext cx="7646249" cy="6156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156026" y="1155209"/>
              <a:ext cx="1728192" cy="435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3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97" y="1398574"/>
            <a:ext cx="2196555" cy="81374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87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62" y="212441"/>
            <a:ext cx="8467578" cy="801193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GB" sz="4900" dirty="0"/>
              <a:t>Future Earth: structure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5943" y="1005253"/>
            <a:ext cx="7923005" cy="5124538"/>
            <a:chOff x="672639" y="1119274"/>
            <a:chExt cx="8795086" cy="5705793"/>
          </a:xfrm>
        </p:grpSpPr>
        <p:sp>
          <p:nvSpPr>
            <p:cNvPr id="4" name="TextBox 3"/>
            <p:cNvSpPr txBox="1"/>
            <p:nvPr/>
          </p:nvSpPr>
          <p:spPr>
            <a:xfrm>
              <a:off x="3995117" y="4826049"/>
              <a:ext cx="914400" cy="914400"/>
            </a:xfrm>
            <a:prstGeom prst="rect">
              <a:avLst/>
            </a:prstGeom>
          </p:spPr>
          <p:txBody>
            <a:bodyPr vert="horz" wrap="none" lIns="72000" tIns="0" rIns="0" bIns="0" rtlCol="0">
              <a:noAutofit/>
            </a:bodyPr>
            <a:lstStyle/>
            <a:p>
              <a:pPr algn="ctr" defTabSz="457114"/>
              <a:endParaRPr lang="en-GB" sz="2200" spc="-63" dirty="0">
                <a:latin typeface="Gotham Book"/>
                <a:cs typeface="Gotham Book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14997" y="4033961"/>
              <a:ext cx="914400" cy="914400"/>
            </a:xfrm>
            <a:prstGeom prst="rect">
              <a:avLst/>
            </a:prstGeom>
          </p:spPr>
          <p:txBody>
            <a:bodyPr vert="horz" wrap="none" lIns="72000" tIns="0" rIns="0" bIns="0" rtlCol="0">
              <a:noAutofit/>
            </a:bodyPr>
            <a:lstStyle/>
            <a:p>
              <a:pPr algn="ctr" defTabSz="457114"/>
              <a:endParaRPr lang="en-GB" sz="2200" spc="-63" dirty="0">
                <a:latin typeface="Gotham Book"/>
                <a:cs typeface="Gotham Book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800010" y="3301514"/>
              <a:ext cx="1944216" cy="792088"/>
              <a:chOff x="2050901" y="1801713"/>
              <a:chExt cx="1944216" cy="792088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050901" y="1801713"/>
                <a:ext cx="1944216" cy="792088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214207" y="1860277"/>
                <a:ext cx="1617601" cy="719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pc="-63" dirty="0">
                    <a:solidFill>
                      <a:prstClr val="black"/>
                    </a:solidFill>
                    <a:latin typeface="Gotham Book"/>
                    <a:cs typeface="Gotham Book"/>
                  </a:rPr>
                  <a:t>Science</a:t>
                </a:r>
              </a:p>
              <a:p>
                <a:pPr lvl="0" algn="ctr"/>
                <a:r>
                  <a:rPr lang="en-GB" spc="-63" dirty="0">
                    <a:solidFill>
                      <a:prstClr val="black"/>
                    </a:solidFill>
                    <a:latin typeface="Gotham Book"/>
                    <a:cs typeface="Gotham Book"/>
                  </a:rPr>
                  <a:t>Committee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015126" y="3317977"/>
              <a:ext cx="1944216" cy="792088"/>
              <a:chOff x="5487622" y="1801713"/>
              <a:chExt cx="1944216" cy="79208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487622" y="1801713"/>
                <a:ext cx="1944216" cy="792088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517934" y="1821469"/>
                <a:ext cx="1913904" cy="719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pc="-63" dirty="0">
                    <a:solidFill>
                      <a:prstClr val="black"/>
                    </a:solidFill>
                    <a:latin typeface="Gotham Book"/>
                    <a:cs typeface="Gotham Book"/>
                  </a:rPr>
                  <a:t>Engagement</a:t>
                </a:r>
              </a:p>
              <a:p>
                <a:pPr lvl="0" algn="ctr"/>
                <a:r>
                  <a:rPr lang="en-GB" spc="-63" dirty="0">
                    <a:solidFill>
                      <a:prstClr val="black"/>
                    </a:solidFill>
                    <a:latin typeface="Gotham Book"/>
                    <a:cs typeface="Gotham Book"/>
                  </a:rPr>
                  <a:t>Committee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937931" y="4356727"/>
              <a:ext cx="2032768" cy="792088"/>
              <a:chOff x="3785121" y="2881833"/>
              <a:chExt cx="2032768" cy="79208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829397" y="2881833"/>
                <a:ext cx="1944216" cy="792088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785121" y="3073357"/>
                <a:ext cx="2032768" cy="411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pc="-63" dirty="0">
                    <a:solidFill>
                      <a:prstClr val="black"/>
                    </a:solidFill>
                    <a:latin typeface="Gotham Book"/>
                    <a:cs typeface="Gotham Book"/>
                  </a:rPr>
                  <a:t>Secretariat</a:t>
                </a: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1042789" y="1756447"/>
              <a:ext cx="1584176" cy="1084618"/>
            </a:xfrm>
            <a:prstGeom prst="ellipse">
              <a:avLst/>
            </a:prstGeom>
            <a:solidFill>
              <a:schemeClr val="accent1">
                <a:alpha val="34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3219797" y="1128606"/>
              <a:ext cx="1584176" cy="1084618"/>
            </a:xfrm>
            <a:prstGeom prst="ellipse">
              <a:avLst/>
            </a:prstGeom>
            <a:solidFill>
              <a:srgbClr val="FF0000">
                <a:alpha val="34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5651301" y="1119274"/>
              <a:ext cx="1584176" cy="1084618"/>
            </a:xfrm>
            <a:prstGeom prst="ellipse">
              <a:avLst/>
            </a:prstGeom>
            <a:solidFill>
              <a:srgbClr val="FFC000">
                <a:alpha val="34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717759" y="2051492"/>
              <a:ext cx="1584176" cy="1084618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34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7883549" y="3948852"/>
              <a:ext cx="1584176" cy="1084618"/>
            </a:xfrm>
            <a:prstGeom prst="ellipse">
              <a:avLst/>
            </a:prstGeom>
            <a:solidFill>
              <a:srgbClr val="92D050">
                <a:alpha val="34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6443389" y="5310359"/>
              <a:ext cx="1584176" cy="1084618"/>
            </a:xfrm>
            <a:prstGeom prst="ellipse">
              <a:avLst/>
            </a:prstGeom>
            <a:solidFill>
              <a:srgbClr val="00B050">
                <a:alpha val="34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4223038" y="5740449"/>
              <a:ext cx="1584176" cy="1084618"/>
            </a:xfrm>
            <a:prstGeom prst="ellipse">
              <a:avLst/>
            </a:prstGeom>
            <a:solidFill>
              <a:srgbClr val="FFFF00">
                <a:alpha val="34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1907431" y="5283249"/>
              <a:ext cx="1584176" cy="1084618"/>
            </a:xfrm>
            <a:prstGeom prst="ellipse">
              <a:avLst/>
            </a:prstGeom>
            <a:solidFill>
              <a:schemeClr val="accent4">
                <a:lumMod val="50000"/>
                <a:alpha val="34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672639" y="3648199"/>
              <a:ext cx="1584176" cy="1084618"/>
            </a:xfrm>
            <a:prstGeom prst="ellipse">
              <a:avLst/>
            </a:prstGeom>
            <a:solidFill>
              <a:schemeClr val="accent6">
                <a:lumMod val="75000"/>
                <a:alpha val="34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22568" y="1464403"/>
              <a:ext cx="1271353" cy="458790"/>
            </a:xfrm>
            <a:prstGeom prst="rect">
              <a:avLst/>
            </a:prstGeom>
          </p:spPr>
          <p:txBody>
            <a:bodyPr vert="horz" wrap="none" lIns="72000" tIns="0" rIns="0" bIns="0" rtlCol="0">
              <a:noAutofit/>
            </a:bodyPr>
            <a:lstStyle/>
            <a:p>
              <a:pPr algn="ctr"/>
              <a:r>
                <a:rPr lang="en-GB" sz="2500" spc="-63" dirty="0">
                  <a:latin typeface="Gotham Book"/>
                  <a:cs typeface="Gotham Book"/>
                </a:rPr>
                <a:t>Project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774507" y="1399601"/>
              <a:ext cx="1397789" cy="531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500" spc="-63" dirty="0">
                  <a:latin typeface="Gotham Book"/>
                  <a:cs typeface="Gotham Book"/>
                </a:rPr>
                <a:t>Project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65833" y="3948852"/>
              <a:ext cx="1397789" cy="531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500" spc="-63" dirty="0">
                  <a:latin typeface="Gotham Book"/>
                  <a:cs typeface="Gotham Book"/>
                </a:rPr>
                <a:t>Project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10953" y="2332191"/>
              <a:ext cx="1397789" cy="531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500" spc="-63" dirty="0">
                  <a:latin typeface="Gotham Book"/>
                  <a:cs typeface="Gotham Book"/>
                </a:rPr>
                <a:t>Project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976743" y="4229551"/>
              <a:ext cx="1397789" cy="531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500" spc="-63" dirty="0">
                  <a:latin typeface="Gotham Book"/>
                  <a:cs typeface="Gotham Book"/>
                </a:rPr>
                <a:t>Project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536582" y="5591058"/>
              <a:ext cx="1397789" cy="531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500" spc="-63" dirty="0">
                  <a:latin typeface="Gotham Book"/>
                  <a:cs typeface="Gotham Book"/>
                </a:rPr>
                <a:t>Project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16231" y="6021148"/>
              <a:ext cx="1397789" cy="531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500" spc="-63" dirty="0">
                  <a:latin typeface="Gotham Book"/>
                  <a:cs typeface="Gotham Book"/>
                </a:rPr>
                <a:t>Project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000624" y="5563947"/>
              <a:ext cx="1397789" cy="531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500" spc="-63" dirty="0">
                  <a:latin typeface="Gotham Book"/>
                  <a:cs typeface="Gotham Book"/>
                </a:rPr>
                <a:t>Project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135982" y="2051492"/>
              <a:ext cx="1397789" cy="531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500" spc="-63" dirty="0">
                  <a:latin typeface="Gotham Book"/>
                  <a:cs typeface="Gotham Book"/>
                </a:rPr>
                <a:t>Project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929079" y="2332191"/>
              <a:ext cx="2025121" cy="792088"/>
              <a:chOff x="2050901" y="1801713"/>
              <a:chExt cx="1944216" cy="79208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2050901" y="1801713"/>
                <a:ext cx="1944216" cy="792088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214207" y="1860277"/>
                <a:ext cx="1617601" cy="719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pc="-63" dirty="0">
                    <a:solidFill>
                      <a:prstClr val="black"/>
                    </a:solidFill>
                    <a:latin typeface="Gotham Book"/>
                    <a:cs typeface="Gotham Book"/>
                  </a:rPr>
                  <a:t>Future Earth Council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23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The problem</a:t>
            </a:r>
          </a:p>
          <a:p>
            <a:r>
              <a:rPr lang="en-GB" dirty="0"/>
              <a:t>A</a:t>
            </a:r>
            <a:r>
              <a:rPr lang="en-GB" dirty="0" smtClean="0"/>
              <a:t>ntecedents</a:t>
            </a:r>
          </a:p>
          <a:p>
            <a:r>
              <a:rPr lang="en-GB" dirty="0" smtClean="0"/>
              <a:t>Dimensions of engagement</a:t>
            </a:r>
          </a:p>
          <a:p>
            <a:r>
              <a:rPr lang="en-GB" dirty="0" smtClean="0"/>
              <a:t>What we are doing in Future Earth</a:t>
            </a:r>
          </a:p>
          <a:p>
            <a:r>
              <a:rPr lang="en-GB" dirty="0" smtClean="0"/>
              <a:t>Questions to you</a:t>
            </a:r>
          </a:p>
        </p:txBody>
      </p:sp>
    </p:spTree>
    <p:extLst>
      <p:ext uri="{BB962C8B-B14F-4D97-AF65-F5344CB8AC3E}">
        <p14:creationId xmlns:p14="http://schemas.microsoft.com/office/powerpoint/2010/main" val="3126176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300" dirty="0" smtClean="0"/>
              <a:t>Current engagement</a:t>
            </a:r>
            <a:endParaRPr lang="en-GB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0251"/>
            <a:ext cx="7931224" cy="62499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 smtClean="0">
                <a:latin typeface="+mn-lt"/>
              </a:rPr>
              <a:t>IPCC Climate model inter-comparisons (CMIP5)</a:t>
            </a:r>
            <a:endParaRPr lang="en-GB" b="1" dirty="0">
              <a:latin typeface="+mn-lt"/>
            </a:endParaRPr>
          </a:p>
        </p:txBody>
      </p:sp>
      <p:pic>
        <p:nvPicPr>
          <p:cNvPr id="6" name="Picture 5" descr="CMIP5_AR5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8023" y="1885244"/>
            <a:ext cx="4277575" cy="4324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520" y="2445383"/>
            <a:ext cx="4475893" cy="3130051"/>
          </a:xfrm>
          <a:prstGeom prst="rect">
            <a:avLst/>
          </a:prstGeom>
          <a:solidFill>
            <a:srgbClr val="FFFFFF"/>
          </a:solidFill>
          <a:ln>
            <a:solidFill>
              <a:sysClr val="windowText" lastClr="000000"/>
            </a:solidFill>
          </a:ln>
        </p:spPr>
        <p:txBody>
          <a:bodyPr wrap="square" lIns="82259" tIns="41130" rIns="82259" bIns="41130" rtlCol="0">
            <a:spAutoFit/>
          </a:bodyPr>
          <a:lstStyle/>
          <a:p>
            <a:pPr defTabSz="8225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u="sng" kern="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AR5 WG1 SPM </a:t>
            </a:r>
            <a:r>
              <a:rPr lang="en-US" sz="2200" b="1" kern="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- Global surface temperature change for the end of the 21st century is </a:t>
            </a:r>
            <a:r>
              <a:rPr lang="en-US" sz="2200" b="1" i="1" kern="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likely </a:t>
            </a:r>
            <a:r>
              <a:rPr lang="en-US" sz="2200" b="1" kern="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to exceed 1.5</a:t>
            </a:r>
            <a:r>
              <a:rPr lang="en-US" sz="2200" b="1" kern="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°</a:t>
            </a:r>
            <a:r>
              <a:rPr lang="en-US" sz="2200" b="1" kern="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C relative to 1850 to 1900 for all RCP scenarios except RCP2.6. It is </a:t>
            </a:r>
            <a:r>
              <a:rPr lang="en-US" sz="2200" b="1" i="1" kern="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likely </a:t>
            </a:r>
            <a:r>
              <a:rPr lang="en-US" sz="2200" b="1" kern="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to exceed 2°C for RCP6.0 and RCP8.5, and </a:t>
            </a:r>
            <a:r>
              <a:rPr lang="en-US" sz="2200" b="1" i="1" kern="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more likely than not </a:t>
            </a:r>
            <a:r>
              <a:rPr lang="en-US" sz="2200" b="1" kern="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to exceed 2°C for RCP4.5. Warming ….will not be regionally uniform </a:t>
            </a:r>
            <a:endParaRPr lang="en-US" sz="2200" kern="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8" name="Picture 7" descr="wcrp_logo_black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258"/>
          <a:stretch>
            <a:fillRect/>
          </a:stretch>
        </p:blipFill>
        <p:spPr bwMode="auto">
          <a:xfrm>
            <a:off x="4248163" y="6214115"/>
            <a:ext cx="1079719" cy="5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292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300" dirty="0" smtClean="0"/>
              <a:t>Current engagement</a:t>
            </a:r>
            <a:endParaRPr lang="en-GB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789" y="1203217"/>
            <a:ext cx="7872723" cy="7856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000" b="1" dirty="0" smtClean="0">
                <a:latin typeface="+mn-lt"/>
              </a:rPr>
              <a:t>Intergovernmental Platform on Biodiversity and Ecosystem Services</a:t>
            </a:r>
            <a:endParaRPr lang="en-GB" sz="3000" b="1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3568" y="1988840"/>
            <a:ext cx="7920880" cy="4104456"/>
            <a:chOff x="683570" y="2058683"/>
            <a:chExt cx="8114181" cy="396149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81860" y="2058683"/>
              <a:ext cx="2515891" cy="22748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84694" y="4462363"/>
              <a:ext cx="3796123" cy="15578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0" name="Image 10" descr="e-news IPBES sept2011.jp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73451" y="4451278"/>
              <a:ext cx="3924300" cy="1557813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</p:pic>
        <p:pic>
          <p:nvPicPr>
            <p:cNvPr id="11" name="Picture 23" descr="G:\DIVERSITAS PHOTO BANK\Photos MEETINGS\2013 01 IPBES-1 Bonn - Official\MBM_9240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1910" y="2871992"/>
              <a:ext cx="2389951" cy="1590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9" descr="G:\DIVERSITAS PHOTO BANK\Photos MEETINGS\2013 01 IPBES-1 Bonn - Official\MBM_8679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70" y="2917848"/>
              <a:ext cx="2319919" cy="1544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 descr="DIVERSITAS logo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888"/>
          <a:stretch>
            <a:fillRect/>
          </a:stretch>
        </p:blipFill>
        <p:spPr bwMode="auto">
          <a:xfrm>
            <a:off x="3625958" y="6333382"/>
            <a:ext cx="1015364" cy="54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new IHDP logo w text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511"/>
          <a:stretch>
            <a:fillRect/>
          </a:stretch>
        </p:blipFill>
        <p:spPr bwMode="auto">
          <a:xfrm>
            <a:off x="4876725" y="6371878"/>
            <a:ext cx="1455832" cy="50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198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Plurality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Structured representativeness (governance and activities)</a:t>
            </a:r>
          </a:p>
          <a:p>
            <a:r>
              <a:rPr lang="en-GB" dirty="0" smtClean="0"/>
              <a:t>Search for new partners (new funders, business)</a:t>
            </a:r>
          </a:p>
          <a:p>
            <a:r>
              <a:rPr lang="en-GB" dirty="0" smtClean="0"/>
              <a:t>Awareness of the need to work beyond the global level alone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150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Excellence of science (conventionally defined)</a:t>
            </a:r>
          </a:p>
          <a:p>
            <a:r>
              <a:rPr lang="en-GB" dirty="0" smtClean="0"/>
              <a:t>Encouraging self-organisation (what ‘works’ for the problem/setting)</a:t>
            </a:r>
          </a:p>
          <a:p>
            <a:r>
              <a:rPr lang="en-GB" dirty="0" smtClean="0"/>
              <a:t>Uncertainty about quality (who judges? what criteria? over what period?)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71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Competences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Communicating/translating/moderating</a:t>
            </a:r>
          </a:p>
          <a:p>
            <a:r>
              <a:rPr lang="en-GB" dirty="0" smtClean="0"/>
              <a:t>Creating arenas</a:t>
            </a:r>
          </a:p>
          <a:p>
            <a:r>
              <a:rPr lang="en-GB" dirty="0" smtClean="0"/>
              <a:t>Dialogic processes</a:t>
            </a:r>
          </a:p>
          <a:p>
            <a:pPr lvl="1"/>
            <a:r>
              <a:rPr lang="en-GB" dirty="0" smtClean="0"/>
              <a:t>Listening, bridging, integrating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916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Incentives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Considering costs/risks of engagement for researchers and partners in co-production</a:t>
            </a:r>
          </a:p>
          <a:p>
            <a:r>
              <a:rPr lang="en-GB" dirty="0"/>
              <a:t>Staged funding models</a:t>
            </a:r>
          </a:p>
          <a:p>
            <a:r>
              <a:rPr lang="en-GB" dirty="0" smtClean="0"/>
              <a:t>Building capacities for </a:t>
            </a:r>
            <a:r>
              <a:rPr lang="en-GB" dirty="0" err="1" smtClean="0"/>
              <a:t>transdisciplinarity</a:t>
            </a:r>
            <a:r>
              <a:rPr lang="en-GB" dirty="0" smtClean="0"/>
              <a:t> (on all sides)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292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Arrangements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Designing open, more experimental contexts for knowledge production (global, local, multi-level)</a:t>
            </a:r>
          </a:p>
          <a:p>
            <a:r>
              <a:rPr lang="en-GB" dirty="0" smtClean="0"/>
              <a:t>Institutionalising more stable relationships between partners in knowledge production (funding, boundary organisations)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652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Valuing and measuring impact (of co-production and of science within this)</a:t>
            </a:r>
          </a:p>
          <a:p>
            <a:r>
              <a:rPr lang="en-GB" dirty="0" smtClean="0"/>
              <a:t>Valuing the process (learning, innovation)</a:t>
            </a:r>
          </a:p>
        </p:txBody>
      </p:sp>
    </p:spTree>
    <p:extLst>
      <p:ext uri="{BB962C8B-B14F-4D97-AF65-F5344CB8AC3E}">
        <p14:creationId xmlns:p14="http://schemas.microsoft.com/office/powerpoint/2010/main" val="3785339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Objections to engagement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GB" b="1" dirty="0" smtClean="0"/>
              <a:t>Fears of </a:t>
            </a:r>
            <a:r>
              <a:rPr lang="en-GB" b="1" dirty="0"/>
              <a:t>researchers</a:t>
            </a:r>
          </a:p>
          <a:p>
            <a:pPr lvl="2"/>
            <a:r>
              <a:rPr lang="en-GB" dirty="0" smtClean="0"/>
              <a:t>Bias due to undue </a:t>
            </a:r>
            <a:r>
              <a:rPr lang="en-GB" dirty="0"/>
              <a:t>influence of </a:t>
            </a:r>
            <a:r>
              <a:rPr lang="en-GB" dirty="0" smtClean="0"/>
              <a:t>money or decision-makers</a:t>
            </a:r>
            <a:endParaRPr lang="en-GB" dirty="0"/>
          </a:p>
          <a:p>
            <a:pPr lvl="2"/>
            <a:r>
              <a:rPr lang="en-GB" dirty="0" smtClean="0"/>
              <a:t>Constraints on academic freedom</a:t>
            </a:r>
          </a:p>
          <a:p>
            <a:pPr lvl="2"/>
            <a:r>
              <a:rPr lang="en-GB" dirty="0" smtClean="0"/>
              <a:t>Exposure </a:t>
            </a:r>
            <a:r>
              <a:rPr lang="en-GB" dirty="0"/>
              <a:t>of </a:t>
            </a:r>
            <a:r>
              <a:rPr lang="en-GB" dirty="0" smtClean="0"/>
              <a:t>poor understanding </a:t>
            </a:r>
            <a:r>
              <a:rPr lang="en-GB" dirty="0"/>
              <a:t>of </a:t>
            </a:r>
            <a:r>
              <a:rPr lang="en-GB" dirty="0" smtClean="0"/>
              <a:t>decision-making or practice </a:t>
            </a:r>
            <a:r>
              <a:rPr lang="en-GB" dirty="0"/>
              <a:t>context – </a:t>
            </a:r>
            <a:r>
              <a:rPr lang="en-GB" dirty="0" smtClean="0"/>
              <a:t>embarrassment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235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Objections to engagement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b="1" dirty="0" smtClean="0"/>
              <a:t>Fears of funders</a:t>
            </a:r>
            <a:endParaRPr lang="en-GB" b="1" dirty="0"/>
          </a:p>
          <a:p>
            <a:pPr lvl="2"/>
            <a:r>
              <a:rPr lang="en-GB" dirty="0"/>
              <a:t>Loss of control over decision-making on research priorities, </a:t>
            </a:r>
            <a:r>
              <a:rPr lang="en-GB" dirty="0" smtClean="0"/>
              <a:t>proposals</a:t>
            </a:r>
            <a:endParaRPr lang="en-GB" dirty="0"/>
          </a:p>
          <a:p>
            <a:pPr marL="457200" lvl="1" indent="0">
              <a:buNone/>
            </a:pPr>
            <a:r>
              <a:rPr lang="en-GB" b="1" dirty="0" smtClean="0"/>
              <a:t>Fears of societal partners</a:t>
            </a:r>
          </a:p>
          <a:p>
            <a:pPr lvl="2"/>
            <a:r>
              <a:rPr lang="en-GB" dirty="0" smtClean="0"/>
              <a:t>Time sink for irrelevant research</a:t>
            </a:r>
          </a:p>
          <a:p>
            <a:pPr lvl="2"/>
            <a:r>
              <a:rPr lang="en-GB" dirty="0" smtClean="0"/>
              <a:t>Too </a:t>
            </a:r>
            <a:r>
              <a:rPr lang="en-GB" dirty="0"/>
              <a:t>much information too late for the policy process</a:t>
            </a:r>
          </a:p>
          <a:p>
            <a:pPr lvl="2"/>
            <a:r>
              <a:rPr lang="en-GB" dirty="0" smtClean="0"/>
              <a:t>Value of public knowledge</a:t>
            </a:r>
            <a:endParaRPr lang="en-GB" dirty="0"/>
          </a:p>
          <a:p>
            <a:pPr lvl="2"/>
            <a:r>
              <a:rPr lang="en-GB" dirty="0" smtClean="0"/>
              <a:t>Use </a:t>
            </a:r>
            <a:r>
              <a:rPr lang="en-GB" dirty="0"/>
              <a:t>of results in intended and unintended </a:t>
            </a:r>
            <a:r>
              <a:rPr lang="en-GB" dirty="0" smtClean="0"/>
              <a:t>ways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34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co-production idiom and science policy</a:t>
            </a:r>
          </a:p>
          <a:p>
            <a:r>
              <a:rPr lang="en-GB" dirty="0" smtClean="0"/>
              <a:t>Instrumentalism in science policy</a:t>
            </a:r>
          </a:p>
          <a:p>
            <a:r>
              <a:rPr lang="en-GB" dirty="0" smtClean="0"/>
              <a:t>The ‘knowledge democracy’</a:t>
            </a:r>
          </a:p>
          <a:p>
            <a:endParaRPr lang="en-GB" dirty="0"/>
          </a:p>
          <a:p>
            <a:r>
              <a:rPr lang="en-GB" dirty="0" smtClean="0"/>
              <a:t>But how should we do it?</a:t>
            </a:r>
          </a:p>
          <a:p>
            <a:r>
              <a:rPr lang="en-GB" dirty="0" smtClean="0"/>
              <a:t>What are the new risks and how are they managed?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094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questions to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Is the analysis right?</a:t>
            </a:r>
          </a:p>
          <a:p>
            <a:r>
              <a:rPr lang="en-GB" dirty="0" smtClean="0"/>
              <a:t>Who should we be learning from?</a:t>
            </a:r>
          </a:p>
          <a:p>
            <a:r>
              <a:rPr lang="en-GB" dirty="0" smtClean="0"/>
              <a:t>Where are the greatest opportunities for a global programme like Future Earth?</a:t>
            </a:r>
          </a:p>
          <a:p>
            <a:r>
              <a:rPr lang="en-GB" dirty="0" smtClean="0"/>
              <a:t>What are the most important pitfalls?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439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Precursors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Lubchenco</a:t>
            </a:r>
            <a:r>
              <a:rPr lang="en-GB" dirty="0" smtClean="0"/>
              <a:t> (1998)</a:t>
            </a:r>
          </a:p>
          <a:p>
            <a:pPr marL="0" indent="0">
              <a:buNone/>
            </a:pPr>
            <a:r>
              <a:rPr lang="en-GB" sz="2800" dirty="0" smtClean="0"/>
              <a:t>‘…a </a:t>
            </a:r>
            <a:r>
              <a:rPr lang="en-GB" sz="2800" smtClean="0"/>
              <a:t>commitment on </a:t>
            </a:r>
            <a:r>
              <a:rPr lang="en-GB" sz="2800" dirty="0" smtClean="0"/>
              <a:t>the part of all scientists to devote their energies and talents to the most pressing problems of the day’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65" b="43579"/>
          <a:stretch/>
        </p:blipFill>
        <p:spPr bwMode="auto">
          <a:xfrm>
            <a:off x="3059832" y="3789040"/>
            <a:ext cx="536145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320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Precusors</a:t>
            </a:r>
            <a:r>
              <a:rPr lang="en-GB" dirty="0" smtClean="0"/>
              <a:t>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Gibbons (1994, 1999), </a:t>
            </a:r>
            <a:r>
              <a:rPr lang="en-GB" dirty="0" err="1" smtClean="0"/>
              <a:t>Nowotny</a:t>
            </a:r>
            <a:r>
              <a:rPr lang="en-GB" dirty="0" smtClean="0"/>
              <a:t> et al (2001)</a:t>
            </a:r>
          </a:p>
          <a:p>
            <a:r>
              <a:rPr lang="en-GB" dirty="0" smtClean="0"/>
              <a:t>Reliable knowledge to socially-robust knowledge</a:t>
            </a:r>
          </a:p>
          <a:p>
            <a:r>
              <a:rPr lang="en-GB" dirty="0" smtClean="0"/>
              <a:t>Science produced in </a:t>
            </a:r>
            <a:r>
              <a:rPr lang="en-GB" b="1" dirty="0" smtClean="0"/>
              <a:t>open systems of knowledge production </a:t>
            </a:r>
            <a:r>
              <a:rPr lang="en-GB" dirty="0" smtClean="0"/>
              <a:t>(the agora)</a:t>
            </a:r>
          </a:p>
          <a:p>
            <a:r>
              <a:rPr lang="en-GB" b="1" dirty="0" smtClean="0"/>
              <a:t>Uncertainty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09120"/>
            <a:ext cx="4577633" cy="155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912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four processes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Co-evolution</a:t>
            </a:r>
          </a:p>
          <a:p>
            <a:r>
              <a:rPr lang="en-GB" dirty="0" smtClean="0"/>
              <a:t>Contextualisation</a:t>
            </a:r>
          </a:p>
          <a:p>
            <a:r>
              <a:rPr lang="en-GB" dirty="0" smtClean="0"/>
              <a:t>Production of socially-robust knowledge</a:t>
            </a:r>
          </a:p>
          <a:p>
            <a:r>
              <a:rPr lang="en-GB" dirty="0" smtClean="0"/>
              <a:t>Narratives of expertise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08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C156279-5937-4869-8FA0-5F74E7A2C361}" type="slidenum">
              <a:rPr lang="fr-FR" smtClean="0">
                <a:solidFill>
                  <a:srgbClr val="808080"/>
                </a:solidFill>
              </a:rPr>
              <a:pPr/>
              <a:t>7</a:t>
            </a:fld>
            <a:endParaRPr lang="fr-FR" dirty="0">
              <a:solidFill>
                <a:srgbClr val="80808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37475" y="5296610"/>
            <a:ext cx="6069049" cy="582052"/>
          </a:xfrm>
          <a:prstGeom prst="rect">
            <a:avLst/>
          </a:prstGeom>
        </p:spPr>
        <p:txBody>
          <a:bodyPr vert="horz" wrap="none" lIns="64771" tIns="0" rIns="0" bIns="0" rtlCol="0">
            <a:noAutofit/>
          </a:bodyPr>
          <a:lstStyle/>
          <a:p>
            <a:pPr algn="ctr" defTabSz="457114"/>
            <a:r>
              <a:rPr lang="en-GB" sz="2800" spc="-63" dirty="0">
                <a:cs typeface="Gotham Book"/>
              </a:rPr>
              <a:t>The ‘linear model’ of science and society </a:t>
            </a:r>
          </a:p>
        </p:txBody>
      </p:sp>
      <p:sp>
        <p:nvSpPr>
          <p:cNvPr id="4" name="Rectangle 3"/>
          <p:cNvSpPr/>
          <p:nvPr/>
        </p:nvSpPr>
        <p:spPr>
          <a:xfrm>
            <a:off x="595269" y="324722"/>
            <a:ext cx="7953462" cy="698616"/>
          </a:xfrm>
          <a:prstGeom prst="rect">
            <a:avLst/>
          </a:prstGeom>
        </p:spPr>
        <p:txBody>
          <a:bodyPr wrap="square" lIns="82259" tIns="41130" rIns="82259" bIns="41130">
            <a:spAutoFit/>
          </a:bodyPr>
          <a:lstStyle/>
          <a:p>
            <a:pPr algn="ctr"/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2296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908720"/>
            <a:ext cx="7539685" cy="464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3827" y="5842837"/>
            <a:ext cx="5139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Two visions of knowledge systems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41458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851" y="268182"/>
            <a:ext cx="6436063" cy="608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94726" y="5562426"/>
            <a:ext cx="6013342" cy="6994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364453" y="5741266"/>
            <a:ext cx="6473887" cy="520629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GB" sz="2800" dirty="0"/>
              <a:t>Co-design and co-production of knowledge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04442" y="5371934"/>
            <a:ext cx="260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Source: Cowell et al,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87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724</Words>
  <Application>Microsoft Office PowerPoint</Application>
  <PresentationFormat>On-screen Show (4:3)</PresentationFormat>
  <Paragraphs>140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Learning in the agora: the new engagement agenda in science </vt:lpstr>
      <vt:lpstr>Outline</vt:lpstr>
      <vt:lpstr>The problem</vt:lpstr>
      <vt:lpstr>Precursors I</vt:lpstr>
      <vt:lpstr>Precusors II</vt:lpstr>
      <vt:lpstr>The four processes</vt:lpstr>
      <vt:lpstr>PowerPoint Presentation</vt:lpstr>
      <vt:lpstr>PowerPoint Presentation</vt:lpstr>
      <vt:lpstr>PowerPoint Presentation</vt:lpstr>
      <vt:lpstr>Co-production</vt:lpstr>
      <vt:lpstr>Phases in co-production</vt:lpstr>
      <vt:lpstr>PowerPoint Presentation</vt:lpstr>
      <vt:lpstr>Framing agoras</vt:lpstr>
      <vt:lpstr>Pioneers</vt:lpstr>
      <vt:lpstr>Future Earth</vt:lpstr>
      <vt:lpstr>Objective</vt:lpstr>
      <vt:lpstr>Two key aims</vt:lpstr>
      <vt:lpstr>An integrated programme</vt:lpstr>
      <vt:lpstr>Future Earth: structure</vt:lpstr>
      <vt:lpstr>Current engagement</vt:lpstr>
      <vt:lpstr>Current engagement</vt:lpstr>
      <vt:lpstr>Plurality</vt:lpstr>
      <vt:lpstr>Positioning</vt:lpstr>
      <vt:lpstr>Competences</vt:lpstr>
      <vt:lpstr>Incentives</vt:lpstr>
      <vt:lpstr>Arrangements</vt:lpstr>
      <vt:lpstr>Outcomes</vt:lpstr>
      <vt:lpstr>Objections to engagement</vt:lpstr>
      <vt:lpstr>Objections to engagement</vt:lpstr>
      <vt:lpstr>Some questions to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Berkhout, Frans</dc:creator>
  <cp:lastModifiedBy>Katrina Farrugia</cp:lastModifiedBy>
  <cp:revision>45</cp:revision>
  <dcterms:created xsi:type="dcterms:W3CDTF">2014-04-10T19:42:51Z</dcterms:created>
  <dcterms:modified xsi:type="dcterms:W3CDTF">2014-07-22T08:18:00Z</dcterms:modified>
</cp:coreProperties>
</file>